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1" r:id="rId3"/>
    <p:sldId id="266" r:id="rId4"/>
  </p:sldIdLst>
  <p:sldSz cx="9904413" cy="68580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8357" autoAdjust="0"/>
  </p:normalViewPr>
  <p:slideViewPr>
    <p:cSldViewPr snapToGrid="0" showGuides="1">
      <p:cViewPr>
        <p:scale>
          <a:sx n="100" d="100"/>
          <a:sy n="100" d="100"/>
        </p:scale>
        <p:origin x="-1830" y="-348"/>
      </p:cViewPr>
      <p:guideLst>
        <p:guide orient="horz" pos="2782"/>
        <p:guide pos="3491"/>
        <p:guide pos="2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66E124C-4D0F-48A9-AFF4-6D2128AAEF87}" type="datetimeFigureOut">
              <a:rPr lang="ja-JP" altLang="en-US"/>
              <a:pPr>
                <a:defRPr/>
              </a:pPr>
              <a:t>2016/11/7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92F3782-8CF6-46B3-87E5-E9AE139F812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639028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843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DC9928-DE01-45EA-96AC-1BDECD4C4F13}" type="slidenum">
              <a:rPr lang="ja-JP" altLang="en-US" smtClean="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ja-JP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2048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8453BE5-5372-4F03-BC79-0285397615DE}" type="slidenum">
              <a:rPr lang="ja-JP" altLang="en-US" smtClean="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ja-JP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84150" y="663575"/>
            <a:ext cx="9532938" cy="15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405065"/>
            <a:ext cx="8418513" cy="1470025"/>
          </a:xfrm>
        </p:spPr>
        <p:txBody>
          <a:bodyPr tIns="45720" bIns="45720"/>
          <a:lstStyle>
            <a:lvl1pPr algn="ctr">
              <a:defRPr/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999038"/>
            <a:ext cx="6932613" cy="1752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127620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8437" y="820738"/>
            <a:ext cx="9505951" cy="91916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690C3-D0B7-4F6D-BFBF-645837074C9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72625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3713" y="66675"/>
            <a:ext cx="8913812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820738"/>
            <a:ext cx="9534525" cy="919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52000" y="6661150"/>
            <a:ext cx="19685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F92135-1F3D-4B54-905C-0D59A2F764C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84150" y="663575"/>
            <a:ext cx="9532938" cy="1588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pitchFamily="50" charset="-128"/>
        </a:defRPr>
      </a:lvl9pPr>
    </p:titleStyle>
    <p:bodyStyle>
      <a:lvl1pPr marL="179388" indent="-1793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u"/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527050" indent="-16986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"/>
        <a:defRPr kumimoji="1" sz="1600">
          <a:solidFill>
            <a:schemeClr val="tx1"/>
          </a:solidFill>
          <a:latin typeface="+mn-lt"/>
          <a:ea typeface="+mn-ea"/>
          <a:cs typeface="+mn-cs"/>
        </a:defRPr>
      </a:lvl2pPr>
      <a:lvl3pPr marL="893763" indent="-177800" algn="l" rtl="0" eaLnBrk="0" fontAlgn="base" hangingPunct="0">
        <a:spcBef>
          <a:spcPct val="20000"/>
        </a:spcBef>
        <a:spcAft>
          <a:spcPct val="0"/>
        </a:spcAft>
        <a:buFont typeface="HGPｺﾞｼｯｸE" pitchFamily="50" charset="-128"/>
        <a:buChar char="-"/>
        <a:defRPr kumimoji="1" sz="1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3"/>
          <p:cNvSpPr>
            <a:spLocks noGrp="1"/>
          </p:cNvSpPr>
          <p:nvPr>
            <p:ph type="ctrTitle"/>
          </p:nvPr>
        </p:nvSpPr>
        <p:spPr>
          <a:xfrm>
            <a:off x="742950" y="2205038"/>
            <a:ext cx="8418513" cy="1470025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Discussion on interconnection of IMS emergency sessions over II-NNI</a:t>
            </a:r>
            <a:endParaRPr lang="ja-JP" alt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サブタイトル 4"/>
          <p:cNvSpPr>
            <a:spLocks noGrp="1"/>
          </p:cNvSpPr>
          <p:nvPr>
            <p:ph type="subTitle" idx="1"/>
          </p:nvPr>
        </p:nvSpPr>
        <p:spPr>
          <a:xfrm>
            <a:off x="1139825" y="4864100"/>
            <a:ext cx="7624763" cy="707886"/>
          </a:xfrm>
          <a:noFill/>
        </p:spPr>
        <p:txBody>
          <a:bodyPr/>
          <a:lstStyle/>
          <a:p>
            <a:pPr eaLnBrk="1" hangingPunct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TSG SA WG2 Meeting#118</a:t>
            </a:r>
            <a:r>
              <a:rPr lang="en-US" altLang="ja-JP" sz="200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ja-JP" sz="2000" smtClean="0">
                <a:latin typeface="Arial" pitchFamily="34" charset="0"/>
                <a:cs typeface="Arial" pitchFamily="34" charset="0"/>
              </a:rPr>
            </a:br>
            <a:r>
              <a:rPr lang="en-US" altLang="ja-JP" sz="2000" smtClean="0">
                <a:latin typeface="Arial" pitchFamily="34" charset="0"/>
                <a:cs typeface="Arial" pitchFamily="34" charset="0"/>
              </a:rPr>
              <a:t>NTT</a:t>
            </a:r>
            <a:endParaRPr lang="ja-JP" altLang="en-US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7062607" y="6485190"/>
            <a:ext cx="2545933" cy="261610"/>
            <a:chOff x="5948407" y="6431637"/>
            <a:chExt cx="2545933" cy="261610"/>
          </a:xfrm>
        </p:grpSpPr>
        <p:cxnSp>
          <p:nvCxnSpPr>
            <p:cNvPr id="52" name="直線矢印コネクタ 51"/>
            <p:cNvCxnSpPr/>
            <p:nvPr/>
          </p:nvCxnSpPr>
          <p:spPr>
            <a:xfrm rot="5400000" flipV="1">
              <a:off x="6139045" y="6381832"/>
              <a:ext cx="0" cy="381275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テキスト ボックス 51"/>
            <p:cNvSpPr txBox="1"/>
            <p:nvPr/>
          </p:nvSpPr>
          <p:spPr>
            <a:xfrm>
              <a:off x="6297905" y="6431637"/>
              <a:ext cx="21964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IMS emergency session request</a:t>
              </a:r>
              <a:endParaRPr kumimoji="1" lang="ja-JP" altLang="en-US" sz="11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433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/>
              <a:t>1. Background</a:t>
            </a:r>
            <a:endParaRPr lang="ja-JP" altLang="en-US" dirty="0" smtClean="0"/>
          </a:p>
        </p:txBody>
      </p:sp>
      <p:sp>
        <p:nvSpPr>
          <p:cNvPr id="14" name="角丸四角形 13"/>
          <p:cNvSpPr/>
          <p:nvPr/>
        </p:nvSpPr>
        <p:spPr>
          <a:xfrm>
            <a:off x="1010615" y="2515756"/>
            <a:ext cx="2819812" cy="2987626"/>
          </a:xfrm>
          <a:prstGeom prst="roundRect">
            <a:avLst>
              <a:gd name="adj" fmla="val 5380"/>
            </a:avLst>
          </a:prstGeom>
          <a:noFill/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4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Originating IMS network</a:t>
            </a:r>
            <a:endParaRPr kumimoji="1" lang="ja-JP" altLang="en-US" sz="14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Rectangle 8"/>
          <p:cNvSpPr/>
          <p:nvPr/>
        </p:nvSpPr>
        <p:spPr>
          <a:xfrm>
            <a:off x="1243215" y="4870802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P-CSCF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1243215" y="3516988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E-CSCF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0"/>
          <p:cNvSpPr/>
          <p:nvPr/>
        </p:nvSpPr>
        <p:spPr>
          <a:xfrm>
            <a:off x="1243215" y="2911604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LRF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3007467" y="3994385"/>
            <a:ext cx="822960" cy="123455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IBCF</a:t>
            </a:r>
          </a:p>
          <a:p>
            <a:pPr algn="ctr"/>
            <a:endParaRPr lang="en-US" altLang="ja-JP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ja-JP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ja-JP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線コネクタ 21"/>
          <p:cNvCxnSpPr>
            <a:stCxn id="15" idx="0"/>
            <a:endCxn id="16" idx="2"/>
          </p:cNvCxnSpPr>
          <p:nvPr/>
        </p:nvCxnSpPr>
        <p:spPr>
          <a:xfrm flipV="1">
            <a:off x="1654695" y="3913228"/>
            <a:ext cx="0" cy="9575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>
            <a:stCxn id="16" idx="0"/>
            <a:endCxn id="17" idx="2"/>
          </p:cNvCxnSpPr>
          <p:nvPr/>
        </p:nvCxnSpPr>
        <p:spPr>
          <a:xfrm flipV="1">
            <a:off x="1654695" y="3307844"/>
            <a:ext cx="0" cy="209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>
            <a:stCxn id="18" idx="1"/>
            <a:endCxn id="16" idx="3"/>
          </p:cNvCxnSpPr>
          <p:nvPr/>
        </p:nvCxnSpPr>
        <p:spPr>
          <a:xfrm flipH="1" flipV="1">
            <a:off x="2066175" y="3715108"/>
            <a:ext cx="941292" cy="8965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3" descr="C:\Users\isharp\AppData\Local\Microsoft\Windows\Temporary Internet Files\Content.IE5\Z6HIKGV3\MC90044133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8" r="25641"/>
          <a:stretch>
            <a:fillRect/>
          </a:stretch>
        </p:blipFill>
        <p:spPr bwMode="auto">
          <a:xfrm>
            <a:off x="1521599" y="5660425"/>
            <a:ext cx="266191" cy="44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線コネクタ 29"/>
          <p:cNvCxnSpPr>
            <a:stCxn id="26" idx="0"/>
            <a:endCxn id="15" idx="2"/>
          </p:cNvCxnSpPr>
          <p:nvPr/>
        </p:nvCxnSpPr>
        <p:spPr>
          <a:xfrm flipV="1">
            <a:off x="1654695" y="5267042"/>
            <a:ext cx="0" cy="3933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1249362" y="5267045"/>
            <a:ext cx="1" cy="487672"/>
          </a:xfrm>
          <a:prstGeom prst="straightConnector1">
            <a:avLst/>
          </a:prstGeom>
          <a:ln w="28575">
            <a:solidFill>
              <a:srgbClr val="0000FF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"/>
          <p:cNvSpPr/>
          <p:nvPr/>
        </p:nvSpPr>
        <p:spPr>
          <a:xfrm>
            <a:off x="3013817" y="2918460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BGCF/</a:t>
            </a:r>
          </a:p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MGCF</a:t>
            </a:r>
          </a:p>
        </p:txBody>
      </p:sp>
      <p:cxnSp>
        <p:nvCxnSpPr>
          <p:cNvPr id="14341" name="直線コネクタ 14340"/>
          <p:cNvCxnSpPr>
            <a:stCxn id="16" idx="3"/>
            <a:endCxn id="83" idx="1"/>
          </p:cNvCxnSpPr>
          <p:nvPr/>
        </p:nvCxnSpPr>
        <p:spPr bwMode="auto">
          <a:xfrm flipV="1">
            <a:off x="2066175" y="3116580"/>
            <a:ext cx="947642" cy="598528"/>
          </a:xfrm>
          <a:prstGeom prst="line">
            <a:avLst/>
          </a:prstGeom>
          <a:ln w="12700">
            <a:solidFill>
              <a:schemeClr val="tx1"/>
            </a:solidFill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5925" y="831533"/>
            <a:ext cx="9059863" cy="1255728"/>
          </a:xfrm>
          <a:solidFill>
            <a:schemeClr val="bg1"/>
          </a:solidFill>
        </p:spPr>
        <p:txBody>
          <a:bodyPr/>
          <a:lstStyle/>
          <a:p>
            <a:pPr marL="269875" indent="-269875" eaLnBrk="1" hangingPunct="1"/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For the future interconnection scenario, an </a:t>
            </a:r>
            <a:r>
              <a:rPr lang="en-US" altLang="ja-JP" sz="1800" dirty="0">
                <a:latin typeface="Arial" pitchFamily="34" charset="0"/>
                <a:cs typeface="Arial" pitchFamily="34" charset="0"/>
              </a:rPr>
              <a:t>emergency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session request may be </a:t>
            </a:r>
            <a:r>
              <a:rPr lang="en-US" altLang="ja-JP" sz="1800" dirty="0">
                <a:latin typeface="Arial" pitchFamily="34" charset="0"/>
                <a:cs typeface="Arial" pitchFamily="34" charset="0"/>
              </a:rPr>
              <a:t>routed to a PSAP via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IBCF through IMS or non-IMS network.</a:t>
            </a:r>
            <a:endParaRPr lang="en-US" altLang="ja-JP" sz="1800" dirty="0">
              <a:latin typeface="Arial" pitchFamily="34" charset="0"/>
              <a:cs typeface="Arial" pitchFamily="34" charset="0"/>
            </a:endParaRPr>
          </a:p>
          <a:p>
            <a:pPr marL="269875" indent="-269875" eaLnBrk="1" hangingPunct="1"/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However, the interconnection of IMS </a:t>
            </a:r>
            <a:r>
              <a:rPr lang="en-US" altLang="ja-JP" sz="1800" dirty="0">
                <a:latin typeface="Arial" pitchFamily="34" charset="0"/>
                <a:cs typeface="Arial" pitchFamily="34" charset="0"/>
              </a:rPr>
              <a:t>emergency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sessions</a:t>
            </a:r>
            <a:r>
              <a:rPr lang="ja-JP" alt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over II-NNI/Mm interface has not taken into account in TS 23.167/TS 23.228.</a:t>
            </a:r>
          </a:p>
        </p:txBody>
      </p:sp>
      <p:sp>
        <p:nvSpPr>
          <p:cNvPr id="130" name="テキスト ボックス 129"/>
          <p:cNvSpPr txBox="1"/>
          <p:nvPr/>
        </p:nvSpPr>
        <p:spPr>
          <a:xfrm>
            <a:off x="919758" y="6116156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Originating UE</a:t>
            </a:r>
          </a:p>
        </p:txBody>
      </p:sp>
      <p:pic>
        <p:nvPicPr>
          <p:cNvPr id="92" name="Picture 56"/>
          <p:cNvPicPr>
            <a:picLocks noChangeAspect="1" noChangeArrowheads="1"/>
          </p:cNvPicPr>
          <p:nvPr/>
        </p:nvPicPr>
        <p:blipFill>
          <a:blip r:embed="rId4" cstate="print"/>
          <a:srcRect l="31250" t="52963" r="59479" b="20000"/>
          <a:stretch>
            <a:fillRect/>
          </a:stretch>
        </p:blipFill>
        <p:spPr bwMode="auto">
          <a:xfrm>
            <a:off x="8840638" y="2913162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Picture 56"/>
          <p:cNvPicPr>
            <a:picLocks noChangeAspect="1" noChangeArrowheads="1"/>
          </p:cNvPicPr>
          <p:nvPr/>
        </p:nvPicPr>
        <p:blipFill>
          <a:blip r:embed="rId4" cstate="print"/>
          <a:srcRect l="31250" t="52963" r="59479" b="20000"/>
          <a:stretch>
            <a:fillRect/>
          </a:stretch>
        </p:blipFill>
        <p:spPr bwMode="auto">
          <a:xfrm>
            <a:off x="8840638" y="3514339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56"/>
          <p:cNvPicPr>
            <a:picLocks noChangeAspect="1" noChangeArrowheads="1"/>
          </p:cNvPicPr>
          <p:nvPr/>
        </p:nvPicPr>
        <p:blipFill>
          <a:blip r:embed="rId4" cstate="print"/>
          <a:srcRect l="31250" t="52963" r="59479" b="20000"/>
          <a:stretch>
            <a:fillRect/>
          </a:stretch>
        </p:blipFill>
        <p:spPr bwMode="auto">
          <a:xfrm>
            <a:off x="8840638" y="3960397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Picture 56"/>
          <p:cNvPicPr>
            <a:picLocks noChangeAspect="1" noChangeArrowheads="1"/>
          </p:cNvPicPr>
          <p:nvPr/>
        </p:nvPicPr>
        <p:blipFill>
          <a:blip r:embed="rId4" cstate="print"/>
          <a:srcRect l="31250" t="52963" r="59479" b="20000"/>
          <a:stretch>
            <a:fillRect/>
          </a:stretch>
        </p:blipFill>
        <p:spPr bwMode="auto">
          <a:xfrm>
            <a:off x="8840638" y="4418474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56"/>
          <p:cNvPicPr>
            <a:picLocks noChangeAspect="1" noChangeArrowheads="1"/>
          </p:cNvPicPr>
          <p:nvPr/>
        </p:nvPicPr>
        <p:blipFill>
          <a:blip r:embed="rId4" cstate="print"/>
          <a:srcRect l="31250" t="52963" r="59479" b="20000"/>
          <a:stretch>
            <a:fillRect/>
          </a:stretch>
        </p:blipFill>
        <p:spPr bwMode="auto">
          <a:xfrm>
            <a:off x="8840638" y="4867642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9" name="直線コネクタ 108"/>
          <p:cNvCxnSpPr>
            <a:stCxn id="92" idx="1"/>
            <a:endCxn id="83" idx="3"/>
          </p:cNvCxnSpPr>
          <p:nvPr/>
        </p:nvCxnSpPr>
        <p:spPr>
          <a:xfrm flipH="1">
            <a:off x="3836777" y="3113931"/>
            <a:ext cx="5003861" cy="2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 flipH="1">
            <a:off x="3830424" y="4165333"/>
            <a:ext cx="49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角丸四角形 120"/>
          <p:cNvSpPr/>
          <p:nvPr/>
        </p:nvSpPr>
        <p:spPr>
          <a:xfrm>
            <a:off x="5519127" y="2674620"/>
            <a:ext cx="2753875" cy="640080"/>
          </a:xfrm>
          <a:prstGeom prst="roundRect">
            <a:avLst>
              <a:gd name="adj" fmla="val 16414"/>
            </a:avLst>
          </a:prstGeom>
          <a:solidFill>
            <a:schemeClr val="bg1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4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PSTN</a:t>
            </a:r>
          </a:p>
          <a:p>
            <a:pPr algn="ctr"/>
            <a:endParaRPr lang="ja-JP" altLang="en-US" sz="14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3" name="角丸四角形 122"/>
          <p:cNvSpPr/>
          <p:nvPr/>
        </p:nvSpPr>
        <p:spPr>
          <a:xfrm>
            <a:off x="5538177" y="4409539"/>
            <a:ext cx="2753875" cy="403720"/>
          </a:xfrm>
          <a:prstGeom prst="roundRect">
            <a:avLst>
              <a:gd name="adj" fmla="val 16414"/>
            </a:avLst>
          </a:prstGeom>
          <a:solidFill>
            <a:schemeClr val="bg1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IMS</a:t>
            </a:r>
            <a:r>
              <a:rPr lang="ja-JP" altLang="en-US" sz="1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</a:t>
            </a:r>
            <a:r>
              <a:rPr lang="en-US" altLang="ja-JP" sz="1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network</a:t>
            </a:r>
            <a:endParaRPr lang="ja-JP" altLang="en-US" sz="12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4" name="角丸四角形 123"/>
          <p:cNvSpPr/>
          <p:nvPr/>
        </p:nvSpPr>
        <p:spPr>
          <a:xfrm>
            <a:off x="5538177" y="4863580"/>
            <a:ext cx="2753875" cy="403720"/>
          </a:xfrm>
          <a:prstGeom prst="roundRect">
            <a:avLst>
              <a:gd name="adj" fmla="val 16414"/>
            </a:avLst>
          </a:prstGeom>
          <a:solidFill>
            <a:schemeClr val="bg1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Non-IMS </a:t>
            </a:r>
            <a:r>
              <a:rPr lang="en-US" altLang="ja-JP" sz="12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network</a:t>
            </a:r>
            <a:endParaRPr lang="ja-JP" altLang="en-US" sz="12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5" name="Rounded Rectangle 71"/>
          <p:cNvSpPr/>
          <p:nvPr/>
        </p:nvSpPr>
        <p:spPr>
          <a:xfrm>
            <a:off x="3169695" y="5612100"/>
            <a:ext cx="5512503" cy="476726"/>
          </a:xfrm>
          <a:prstGeom prst="roundRect">
            <a:avLst/>
          </a:pr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1400" dirty="0" smtClean="0">
                <a:solidFill>
                  <a:schemeClr val="tx1"/>
                </a:solidFill>
                <a:ea typeface="HGPｺﾞｼｯｸE" pitchFamily="50" charset="-128"/>
              </a:rPr>
              <a:t>Interconnection of IMS emergency sessions over II-NNI/Mn has not taken into account in </a:t>
            </a:r>
            <a:r>
              <a:rPr lang="en-US" altLang="ja-JP" sz="1400" smtClean="0">
                <a:solidFill>
                  <a:schemeClr val="tx1"/>
                </a:solidFill>
                <a:ea typeface="HGPｺﾞｼｯｸE" pitchFamily="50" charset="-128"/>
              </a:rPr>
              <a:t>TS 23.167/TS 23.228.</a:t>
            </a:r>
            <a:endParaRPr lang="en-US" altLang="ja-JP" sz="1400" dirty="0" smtClean="0">
              <a:solidFill>
                <a:schemeClr val="tx1"/>
              </a:solidFill>
              <a:ea typeface="HGPｺﾞｼｯｸE" pitchFamily="50" charset="-128"/>
            </a:endParaRPr>
          </a:p>
        </p:txBody>
      </p:sp>
      <p:sp>
        <p:nvSpPr>
          <p:cNvPr id="126" name="フリーフォーム 109"/>
          <p:cNvSpPr/>
          <p:nvPr/>
        </p:nvSpPr>
        <p:spPr>
          <a:xfrm rot="10800000">
            <a:off x="4165417" y="5107603"/>
            <a:ext cx="290346" cy="516970"/>
          </a:xfrm>
          <a:custGeom>
            <a:avLst/>
            <a:gdLst>
              <a:gd name="connsiteX0" fmla="*/ 183357 w 242888"/>
              <a:gd name="connsiteY0" fmla="*/ 0 h 330994"/>
              <a:gd name="connsiteX1" fmla="*/ 0 w 242888"/>
              <a:gd name="connsiteY1" fmla="*/ 330994 h 330994"/>
              <a:gd name="connsiteX2" fmla="*/ 242888 w 242888"/>
              <a:gd name="connsiteY2" fmla="*/ 2382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8" h="330994">
                <a:moveTo>
                  <a:pt x="183357" y="0"/>
                </a:moveTo>
                <a:lnTo>
                  <a:pt x="0" y="330994"/>
                </a:lnTo>
                <a:lnTo>
                  <a:pt x="242888" y="2382"/>
                </a:lnTo>
              </a:path>
            </a:pathLst>
          </a:cu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4625041" y="4620364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II-NNI</a:t>
            </a:r>
          </a:p>
        </p:txBody>
      </p:sp>
      <p:sp>
        <p:nvSpPr>
          <p:cNvPr id="157" name="テキスト ボックス 156"/>
          <p:cNvSpPr txBox="1"/>
          <p:nvPr/>
        </p:nvSpPr>
        <p:spPr>
          <a:xfrm>
            <a:off x="8682198" y="5296629"/>
            <a:ext cx="729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PSAP</a:t>
            </a:r>
            <a:endParaRPr kumimoji="1" lang="en-US" altLang="ja-JP" sz="1600" dirty="0" smtClean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円弧 28"/>
          <p:cNvSpPr/>
          <p:nvPr/>
        </p:nvSpPr>
        <p:spPr bwMode="auto">
          <a:xfrm>
            <a:off x="4397350" y="4470643"/>
            <a:ext cx="288032" cy="709409"/>
          </a:xfrm>
          <a:prstGeom prst="arc">
            <a:avLst>
              <a:gd name="adj1" fmla="val 13687941"/>
              <a:gd name="adj2" fmla="val 748745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ｺﾞｼｯｸE" pitchFamily="50" charset="-128"/>
              <a:ea typeface="HGPｺﾞｼｯｸE" pitchFamily="50" charset="-128"/>
              <a:cs typeface="ＭＳ Ｐゴシック" pitchFamily="50" charset="-128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710000" y="5095096"/>
            <a:ext cx="482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Mm</a:t>
            </a:r>
          </a:p>
        </p:txBody>
      </p:sp>
      <p:cxnSp>
        <p:nvCxnSpPr>
          <p:cNvPr id="78" name="直線矢印コネクタ 77"/>
          <p:cNvCxnSpPr/>
          <p:nvPr/>
        </p:nvCxnSpPr>
        <p:spPr>
          <a:xfrm flipV="1">
            <a:off x="1249363" y="3301494"/>
            <a:ext cx="0" cy="61063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フリーフォーム 38"/>
          <p:cNvSpPr/>
          <p:nvPr/>
        </p:nvSpPr>
        <p:spPr bwMode="auto">
          <a:xfrm>
            <a:off x="1249363" y="3204532"/>
            <a:ext cx="808037" cy="524505"/>
          </a:xfrm>
          <a:custGeom>
            <a:avLst/>
            <a:gdLst>
              <a:gd name="connsiteX0" fmla="*/ 0 w 614363"/>
              <a:gd name="connsiteY0" fmla="*/ 97631 h 309562"/>
              <a:gd name="connsiteX1" fmla="*/ 0 w 614363"/>
              <a:gd name="connsiteY1" fmla="*/ 0 h 309562"/>
              <a:gd name="connsiteX2" fmla="*/ 614363 w 614363"/>
              <a:gd name="connsiteY2" fmla="*/ 0 h 309562"/>
              <a:gd name="connsiteX3" fmla="*/ 614363 w 614363"/>
              <a:gd name="connsiteY3" fmla="*/ 292893 h 309562"/>
              <a:gd name="connsiteX4" fmla="*/ 614363 w 614363"/>
              <a:gd name="connsiteY4" fmla="*/ 309562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363" h="309562">
                <a:moveTo>
                  <a:pt x="0" y="97631"/>
                </a:moveTo>
                <a:lnTo>
                  <a:pt x="0" y="0"/>
                </a:lnTo>
                <a:lnTo>
                  <a:pt x="614363" y="0"/>
                </a:lnTo>
                <a:lnTo>
                  <a:pt x="614363" y="292893"/>
                </a:lnTo>
                <a:lnTo>
                  <a:pt x="614363" y="309562"/>
                </a:lnTo>
              </a:path>
            </a:pathLst>
          </a:custGeom>
          <a:ln w="28575">
            <a:solidFill>
              <a:srgbClr val="0000FF"/>
            </a:solidFill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ｺﾞｼｯｸE" pitchFamily="50" charset="-128"/>
              <a:ea typeface="HGPｺﾞｼｯｸE" pitchFamily="50" charset="-128"/>
              <a:cs typeface="ＭＳ Ｐゴシック" pitchFamily="50" charset="-128"/>
            </a:endParaRPr>
          </a:p>
        </p:txBody>
      </p:sp>
      <p:cxnSp>
        <p:nvCxnSpPr>
          <p:cNvPr id="100" name="直線コネクタ 99"/>
          <p:cNvCxnSpPr>
            <a:stCxn id="16" idx="3"/>
            <a:endCxn id="93" idx="1"/>
          </p:cNvCxnSpPr>
          <p:nvPr/>
        </p:nvCxnSpPr>
        <p:spPr>
          <a:xfrm>
            <a:off x="2066175" y="3715108"/>
            <a:ext cx="6774463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線矢印コネクタ 127"/>
          <p:cNvCxnSpPr>
            <a:stCxn id="16" idx="3"/>
            <a:endCxn id="18" idx="1"/>
          </p:cNvCxnSpPr>
          <p:nvPr/>
        </p:nvCxnSpPr>
        <p:spPr>
          <a:xfrm>
            <a:off x="2066175" y="3715108"/>
            <a:ext cx="941292" cy="8965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6" idx="3"/>
            <a:endCxn id="83" idx="1"/>
          </p:cNvCxnSpPr>
          <p:nvPr/>
        </p:nvCxnSpPr>
        <p:spPr bwMode="auto">
          <a:xfrm flipV="1">
            <a:off x="2066175" y="3116580"/>
            <a:ext cx="947642" cy="598528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>
            <a:off x="3015087" y="3122789"/>
            <a:ext cx="5783337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/>
          <p:cNvCxnSpPr/>
          <p:nvPr/>
        </p:nvCxnSpPr>
        <p:spPr>
          <a:xfrm>
            <a:off x="3830597" y="4167516"/>
            <a:ext cx="5010041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endCxn id="97" idx="1"/>
          </p:cNvCxnSpPr>
          <p:nvPr/>
        </p:nvCxnSpPr>
        <p:spPr>
          <a:xfrm>
            <a:off x="3830597" y="5068411"/>
            <a:ext cx="5010041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線矢印コネクタ 147"/>
          <p:cNvCxnSpPr>
            <a:stCxn id="18" idx="1"/>
          </p:cNvCxnSpPr>
          <p:nvPr/>
        </p:nvCxnSpPr>
        <p:spPr>
          <a:xfrm flipV="1">
            <a:off x="3007467" y="4161166"/>
            <a:ext cx="822956" cy="45049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矢印コネクタ 148"/>
          <p:cNvCxnSpPr>
            <a:stCxn id="18" idx="1"/>
            <a:endCxn id="18" idx="3"/>
          </p:cNvCxnSpPr>
          <p:nvPr/>
        </p:nvCxnSpPr>
        <p:spPr>
          <a:xfrm>
            <a:off x="3007467" y="4611664"/>
            <a:ext cx="822960" cy="0"/>
          </a:xfrm>
          <a:prstGeom prst="straightConnector1">
            <a:avLst/>
          </a:prstGeom>
          <a:ln w="28575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線矢印コネクタ 151"/>
          <p:cNvCxnSpPr>
            <a:stCxn id="18" idx="1"/>
          </p:cNvCxnSpPr>
          <p:nvPr/>
        </p:nvCxnSpPr>
        <p:spPr>
          <a:xfrm>
            <a:off x="3007467" y="4611664"/>
            <a:ext cx="823130" cy="457258"/>
          </a:xfrm>
          <a:prstGeom prst="straightConnector1">
            <a:avLst/>
          </a:prstGeom>
          <a:ln w="28575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線コネクタ 145"/>
          <p:cNvCxnSpPr>
            <a:endCxn id="96" idx="1"/>
          </p:cNvCxnSpPr>
          <p:nvPr/>
        </p:nvCxnSpPr>
        <p:spPr>
          <a:xfrm>
            <a:off x="3830597" y="4616119"/>
            <a:ext cx="5010041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/>
          <p:cNvCxnSpPr/>
          <p:nvPr/>
        </p:nvCxnSpPr>
        <p:spPr>
          <a:xfrm flipV="1">
            <a:off x="1249362" y="3852287"/>
            <a:ext cx="0" cy="148628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9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角丸四角形 136"/>
          <p:cNvSpPr/>
          <p:nvPr/>
        </p:nvSpPr>
        <p:spPr>
          <a:xfrm>
            <a:off x="5538177" y="2513072"/>
            <a:ext cx="3158445" cy="2987625"/>
          </a:xfrm>
          <a:prstGeom prst="roundRect">
            <a:avLst>
              <a:gd name="adj" fmla="val 5380"/>
            </a:avLst>
          </a:prstGeom>
          <a:noFill/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4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IMS network</a:t>
            </a:r>
          </a:p>
          <a:p>
            <a:pPr algn="ctr"/>
            <a:r>
              <a:rPr lang="en-US" altLang="ja-JP" sz="1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(responsible for routing emergency requests)</a:t>
            </a:r>
            <a:endParaRPr lang="ja-JP" altLang="en-US" sz="12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638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/>
              <a:t>2. Proposal</a:t>
            </a:r>
            <a:endParaRPr lang="ja-JP" altLang="en-US" sz="2200" dirty="0" smtClean="0"/>
          </a:p>
        </p:txBody>
      </p:sp>
      <p:sp>
        <p:nvSpPr>
          <p:cNvPr id="1638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5925" y="831533"/>
            <a:ext cx="9061450" cy="1532727"/>
          </a:xfrm>
        </p:spPr>
        <p:txBody>
          <a:bodyPr/>
          <a:lstStyle/>
          <a:p>
            <a:pPr marL="273050" indent="-273050" eaLnBrk="1" hangingPunct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It is </a:t>
            </a:r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proposed to </a:t>
            </a:r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enhance the functionalities at E-CSCF/IBCF to support </a:t>
            </a:r>
            <a:r>
              <a:rPr lang="en-US" altLang="ja-JP" sz="1800" dirty="0">
                <a:latin typeface="Arial" pitchFamily="34" charset="0"/>
                <a:cs typeface="Arial" pitchFamily="34" charset="0"/>
              </a:rPr>
              <a:t>the interconnection of IMS emergency sessions</a:t>
            </a:r>
            <a:r>
              <a:rPr lang="ja-JP" alt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1800" dirty="0">
                <a:latin typeface="Arial" pitchFamily="34" charset="0"/>
                <a:cs typeface="Arial" pitchFamily="34" charset="0"/>
              </a:rPr>
              <a:t>over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II-NNI/Mm</a:t>
            </a:r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</a:t>
            </a:r>
          </a:p>
          <a:p>
            <a:pPr lvl="1" eaLnBrk="1" hangingPunct="1"/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 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originating IMS network </a:t>
            </a:r>
            <a:r>
              <a:rPr lang="en-GB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which 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does not have any direct path to </a:t>
            </a:r>
            <a:r>
              <a:rPr lang="en-GB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PSAPs</a:t>
            </a:r>
            <a:r>
              <a:rPr lang="ja-JP" altLang="en-US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forwards </a:t>
            </a:r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emergency </a:t>
            </a:r>
            <a:r>
              <a:rPr lang="en-GB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session </a:t>
            </a:r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request</a:t>
            </a:r>
            <a:r>
              <a:rPr lang="en-GB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to other IMS network which is responsible </a:t>
            </a:r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routing </a:t>
            </a:r>
            <a:r>
              <a:rPr lang="en-US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requests </a:t>
            </a:r>
            <a:r>
              <a:rPr lang="en-GB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to </a:t>
            </a:r>
            <a:r>
              <a:rPr lang="en-GB" altLang="ja-JP" sz="1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PSAPs.</a:t>
            </a:r>
            <a:endParaRPr lang="en-US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15" name="Picture 56"/>
          <p:cNvPicPr>
            <a:picLocks noChangeAspect="1" noChangeArrowheads="1"/>
          </p:cNvPicPr>
          <p:nvPr/>
        </p:nvPicPr>
        <p:blipFill>
          <a:blip r:embed="rId3" cstate="print"/>
          <a:srcRect l="31250" t="52963" r="59479" b="20000"/>
          <a:stretch>
            <a:fillRect/>
          </a:stretch>
        </p:blipFill>
        <p:spPr bwMode="auto">
          <a:xfrm>
            <a:off x="9056662" y="4745320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" name="テキスト ボックス 135"/>
          <p:cNvSpPr txBox="1"/>
          <p:nvPr/>
        </p:nvSpPr>
        <p:spPr>
          <a:xfrm>
            <a:off x="4376142" y="5072019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II-NNI</a:t>
            </a:r>
          </a:p>
        </p:txBody>
      </p:sp>
      <p:sp>
        <p:nvSpPr>
          <p:cNvPr id="138" name="Rectangle 9"/>
          <p:cNvSpPr/>
          <p:nvPr/>
        </p:nvSpPr>
        <p:spPr>
          <a:xfrm>
            <a:off x="5537656" y="4743973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Rectangle 9"/>
          <p:cNvSpPr/>
          <p:nvPr/>
        </p:nvSpPr>
        <p:spPr>
          <a:xfrm>
            <a:off x="6746056" y="4743973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E-CSCF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Rectangle 10"/>
          <p:cNvSpPr/>
          <p:nvPr/>
        </p:nvSpPr>
        <p:spPr>
          <a:xfrm>
            <a:off x="6746056" y="3898476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LRF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0" name="直線コネクタ 149"/>
          <p:cNvCxnSpPr>
            <a:stCxn id="141" idx="0"/>
            <a:endCxn id="142" idx="2"/>
          </p:cNvCxnSpPr>
          <p:nvPr/>
        </p:nvCxnSpPr>
        <p:spPr>
          <a:xfrm flipV="1">
            <a:off x="7157536" y="4294716"/>
            <a:ext cx="0" cy="449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Rectangle 9"/>
          <p:cNvSpPr/>
          <p:nvPr/>
        </p:nvSpPr>
        <p:spPr>
          <a:xfrm>
            <a:off x="7873662" y="4205064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Rectangle 9"/>
          <p:cNvSpPr/>
          <p:nvPr/>
        </p:nvSpPr>
        <p:spPr>
          <a:xfrm>
            <a:off x="7875044" y="3583783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BGCF/</a:t>
            </a:r>
            <a:b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8" name="Picture 56"/>
          <p:cNvPicPr>
            <a:picLocks noChangeAspect="1" noChangeArrowheads="1"/>
          </p:cNvPicPr>
          <p:nvPr/>
        </p:nvPicPr>
        <p:blipFill>
          <a:blip r:embed="rId3" cstate="print"/>
          <a:srcRect l="31250" t="52963" r="59479" b="20000"/>
          <a:stretch>
            <a:fillRect/>
          </a:stretch>
        </p:blipFill>
        <p:spPr bwMode="auto">
          <a:xfrm>
            <a:off x="9056662" y="4180428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" name="Picture 56"/>
          <p:cNvPicPr>
            <a:picLocks noChangeAspect="1" noChangeArrowheads="1"/>
          </p:cNvPicPr>
          <p:nvPr/>
        </p:nvPicPr>
        <p:blipFill>
          <a:blip r:embed="rId3" cstate="print"/>
          <a:srcRect l="31250" t="52963" r="59479" b="20000"/>
          <a:stretch>
            <a:fillRect/>
          </a:stretch>
        </p:blipFill>
        <p:spPr bwMode="auto">
          <a:xfrm>
            <a:off x="9056662" y="3590892"/>
            <a:ext cx="470388" cy="40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0" name="直線コネクタ 179"/>
          <p:cNvCxnSpPr/>
          <p:nvPr/>
        </p:nvCxnSpPr>
        <p:spPr>
          <a:xfrm>
            <a:off x="7864137" y="4294222"/>
            <a:ext cx="1183000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線コネクタ 180"/>
          <p:cNvCxnSpPr/>
          <p:nvPr/>
        </p:nvCxnSpPr>
        <p:spPr>
          <a:xfrm>
            <a:off x="7873662" y="3799261"/>
            <a:ext cx="1183000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線コネクタ 183"/>
          <p:cNvCxnSpPr/>
          <p:nvPr/>
        </p:nvCxnSpPr>
        <p:spPr>
          <a:xfrm>
            <a:off x="7549966" y="4858749"/>
            <a:ext cx="1487646" cy="3996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Rounded Rectangle 71"/>
          <p:cNvSpPr/>
          <p:nvPr/>
        </p:nvSpPr>
        <p:spPr>
          <a:xfrm>
            <a:off x="3982194" y="3394869"/>
            <a:ext cx="2667257" cy="1021556"/>
          </a:xfrm>
          <a:prstGeom prst="roundRect">
            <a:avLst/>
          </a:pr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altLang="ja-JP" sz="1200" dirty="0" smtClean="0">
                <a:solidFill>
                  <a:schemeClr val="tx1"/>
                </a:solidFill>
                <a:ea typeface="HGPｺﾞｼｯｸE" pitchFamily="50" charset="-128"/>
              </a:rPr>
              <a:t>Receives the request from an IBCF.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altLang="ja-JP" sz="1200" dirty="0" smtClean="0">
                <a:solidFill>
                  <a:schemeClr val="tx1"/>
                </a:solidFill>
                <a:ea typeface="HGPｺﾞｼｯｸE" pitchFamily="50" charset="-128"/>
              </a:rPr>
              <a:t>If the request has the routing information, the E-CSCF skips the query procedure, otherwise queries LRF to retrieve routing information.</a:t>
            </a:r>
            <a:endParaRPr lang="ja-JP" altLang="en-US" sz="1200" dirty="0">
              <a:solidFill>
                <a:schemeClr val="tx1"/>
              </a:solidFill>
              <a:ea typeface="HGPｺﾞｼｯｸE" pitchFamily="50" charset="-128"/>
            </a:endParaRPr>
          </a:p>
        </p:txBody>
      </p:sp>
      <p:sp>
        <p:nvSpPr>
          <p:cNvPr id="188" name="フリーフォーム 109"/>
          <p:cNvSpPr/>
          <p:nvPr/>
        </p:nvSpPr>
        <p:spPr>
          <a:xfrm flipH="1">
            <a:off x="6287338" y="4416425"/>
            <a:ext cx="451098" cy="377334"/>
          </a:xfrm>
          <a:custGeom>
            <a:avLst/>
            <a:gdLst>
              <a:gd name="connsiteX0" fmla="*/ 183357 w 242888"/>
              <a:gd name="connsiteY0" fmla="*/ 0 h 330994"/>
              <a:gd name="connsiteX1" fmla="*/ 0 w 242888"/>
              <a:gd name="connsiteY1" fmla="*/ 330994 h 330994"/>
              <a:gd name="connsiteX2" fmla="*/ 242888 w 242888"/>
              <a:gd name="connsiteY2" fmla="*/ 2382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8" h="330994">
                <a:moveTo>
                  <a:pt x="183357" y="0"/>
                </a:moveTo>
                <a:lnTo>
                  <a:pt x="0" y="330994"/>
                </a:lnTo>
                <a:lnTo>
                  <a:pt x="242888" y="2382"/>
                </a:lnTo>
              </a:path>
            </a:pathLst>
          </a:cu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9" name="Rounded Rectangle 71"/>
          <p:cNvSpPr/>
          <p:nvPr/>
        </p:nvSpPr>
        <p:spPr>
          <a:xfrm>
            <a:off x="2791966" y="5782733"/>
            <a:ext cx="2681009" cy="408623"/>
          </a:xfrm>
          <a:prstGeom prst="roundRect">
            <a:avLst/>
          </a:pr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  <a:ea typeface="HGPｺﾞｼｯｸE" pitchFamily="50" charset="-128"/>
              </a:rPr>
              <a:t>Interconnection of emergency sessions between the IMS networks is allowed.</a:t>
            </a:r>
            <a:endParaRPr lang="ja-JP" altLang="en-US" sz="1200" dirty="0">
              <a:solidFill>
                <a:schemeClr val="tx1"/>
              </a:solidFill>
              <a:ea typeface="HGPｺﾞｼｯｸE" pitchFamily="50" charset="-128"/>
            </a:endParaRPr>
          </a:p>
        </p:txBody>
      </p:sp>
      <p:sp>
        <p:nvSpPr>
          <p:cNvPr id="197" name="フリーフォーム 109"/>
          <p:cNvSpPr/>
          <p:nvPr/>
        </p:nvSpPr>
        <p:spPr>
          <a:xfrm flipH="1" flipV="1">
            <a:off x="4448150" y="5361642"/>
            <a:ext cx="235145" cy="427226"/>
          </a:xfrm>
          <a:custGeom>
            <a:avLst/>
            <a:gdLst>
              <a:gd name="connsiteX0" fmla="*/ 183357 w 242888"/>
              <a:gd name="connsiteY0" fmla="*/ 0 h 330994"/>
              <a:gd name="connsiteX1" fmla="*/ 0 w 242888"/>
              <a:gd name="connsiteY1" fmla="*/ 330994 h 330994"/>
              <a:gd name="connsiteX2" fmla="*/ 242888 w 242888"/>
              <a:gd name="connsiteY2" fmla="*/ 2382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8" h="330994">
                <a:moveTo>
                  <a:pt x="183357" y="0"/>
                </a:moveTo>
                <a:lnTo>
                  <a:pt x="0" y="330994"/>
                </a:lnTo>
                <a:lnTo>
                  <a:pt x="242888" y="2382"/>
                </a:lnTo>
              </a:path>
            </a:pathLst>
          </a:cu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角丸四角形 61"/>
          <p:cNvSpPr/>
          <p:nvPr/>
        </p:nvSpPr>
        <p:spPr>
          <a:xfrm>
            <a:off x="1010615" y="2513072"/>
            <a:ext cx="2819812" cy="2987626"/>
          </a:xfrm>
          <a:prstGeom prst="roundRect">
            <a:avLst>
              <a:gd name="adj" fmla="val 5380"/>
            </a:avLst>
          </a:prstGeom>
          <a:noFill/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4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Originating IMS network</a:t>
            </a:r>
            <a:endParaRPr kumimoji="1" lang="ja-JP" altLang="en-US" sz="14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63" name="Rectangle 8"/>
          <p:cNvSpPr/>
          <p:nvPr/>
        </p:nvSpPr>
        <p:spPr>
          <a:xfrm>
            <a:off x="1243215" y="4868118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P-CSCF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9"/>
          <p:cNvSpPr/>
          <p:nvPr/>
        </p:nvSpPr>
        <p:spPr>
          <a:xfrm>
            <a:off x="1243215" y="3514304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E-CSCF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10"/>
          <p:cNvSpPr/>
          <p:nvPr/>
        </p:nvSpPr>
        <p:spPr>
          <a:xfrm>
            <a:off x="1243215" y="2908920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LRF</a:t>
            </a:r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tangle 9"/>
          <p:cNvSpPr/>
          <p:nvPr/>
        </p:nvSpPr>
        <p:spPr>
          <a:xfrm>
            <a:off x="3007467" y="4438853"/>
            <a:ext cx="822960" cy="78740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IBCF</a:t>
            </a:r>
          </a:p>
          <a:p>
            <a:pPr algn="ctr"/>
            <a:endParaRPr lang="en-US" altLang="ja-JP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ja-JP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直線コネクタ 70"/>
          <p:cNvCxnSpPr>
            <a:stCxn id="63" idx="0"/>
            <a:endCxn id="64" idx="2"/>
          </p:cNvCxnSpPr>
          <p:nvPr/>
        </p:nvCxnSpPr>
        <p:spPr>
          <a:xfrm flipV="1">
            <a:off x="1654695" y="3910544"/>
            <a:ext cx="0" cy="9575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>
            <a:stCxn id="64" idx="0"/>
            <a:endCxn id="69" idx="2"/>
          </p:cNvCxnSpPr>
          <p:nvPr/>
        </p:nvCxnSpPr>
        <p:spPr>
          <a:xfrm flipV="1">
            <a:off x="1654695" y="3305160"/>
            <a:ext cx="0" cy="209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3" descr="C:\Users\isharp\AppData\Local\Microsoft\Windows\Temporary Internet Files\Content.IE5\Z6HIKGV3\MC900441332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8" r="25641"/>
          <a:stretch>
            <a:fillRect/>
          </a:stretch>
        </p:blipFill>
        <p:spPr bwMode="auto">
          <a:xfrm>
            <a:off x="1521599" y="5657741"/>
            <a:ext cx="266191" cy="44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5" name="直線コネクタ 74"/>
          <p:cNvCxnSpPr>
            <a:stCxn id="74" idx="0"/>
            <a:endCxn id="63" idx="2"/>
          </p:cNvCxnSpPr>
          <p:nvPr/>
        </p:nvCxnSpPr>
        <p:spPr>
          <a:xfrm flipV="1">
            <a:off x="1654695" y="5264358"/>
            <a:ext cx="0" cy="3933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64" idx="3"/>
            <a:endCxn id="65" idx="1"/>
          </p:cNvCxnSpPr>
          <p:nvPr/>
        </p:nvCxnSpPr>
        <p:spPr bwMode="auto">
          <a:xfrm flipV="1">
            <a:off x="2066175" y="3116580"/>
            <a:ext cx="947642" cy="595844"/>
          </a:xfrm>
          <a:prstGeom prst="line">
            <a:avLst/>
          </a:prstGeom>
          <a:ln w="12700">
            <a:solidFill>
              <a:schemeClr val="tx1"/>
            </a:solidFill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テキスト ボックス 79"/>
          <p:cNvSpPr txBox="1"/>
          <p:nvPr/>
        </p:nvSpPr>
        <p:spPr>
          <a:xfrm>
            <a:off x="919758" y="6113472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Originating UE</a:t>
            </a:r>
          </a:p>
        </p:txBody>
      </p:sp>
      <p:cxnSp>
        <p:nvCxnSpPr>
          <p:cNvPr id="110" name="直線矢印コネクタ 109"/>
          <p:cNvCxnSpPr/>
          <p:nvPr/>
        </p:nvCxnSpPr>
        <p:spPr>
          <a:xfrm>
            <a:off x="2061413" y="3712424"/>
            <a:ext cx="941815" cy="115569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矢印コネクタ 123"/>
          <p:cNvCxnSpPr/>
          <p:nvPr/>
        </p:nvCxnSpPr>
        <p:spPr>
          <a:xfrm>
            <a:off x="1249363" y="3903449"/>
            <a:ext cx="819370" cy="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>
            <a:off x="3006828" y="5031313"/>
            <a:ext cx="827154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>
            <a:off x="3006828" y="4857590"/>
            <a:ext cx="820669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矢印コネクタ 130"/>
          <p:cNvCxnSpPr/>
          <p:nvPr/>
        </p:nvCxnSpPr>
        <p:spPr>
          <a:xfrm flipV="1">
            <a:off x="6751022" y="4282082"/>
            <a:ext cx="0" cy="530641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矢印コネクタ 139"/>
          <p:cNvCxnSpPr/>
          <p:nvPr/>
        </p:nvCxnSpPr>
        <p:spPr>
          <a:xfrm>
            <a:off x="2059782" y="3890875"/>
            <a:ext cx="941815" cy="115569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弧 20"/>
          <p:cNvSpPr/>
          <p:nvPr/>
        </p:nvSpPr>
        <p:spPr bwMode="auto">
          <a:xfrm rot="5400000" flipH="1">
            <a:off x="6686755" y="4808019"/>
            <a:ext cx="134134" cy="132383"/>
          </a:xfrm>
          <a:prstGeom prst="arc">
            <a:avLst>
              <a:gd name="adj1" fmla="val 10706710"/>
              <a:gd name="adj2" fmla="val 0"/>
            </a:avLst>
          </a:prstGeom>
          <a:ln w="28575" cap="rnd">
            <a:solidFill>
              <a:srgbClr val="0000FF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ｺﾞｼｯｸE" pitchFamily="50" charset="-128"/>
              <a:ea typeface="HGPｺﾞｼｯｸE" pitchFamily="50" charset="-128"/>
              <a:cs typeface="ＭＳ Ｐゴシック" pitchFamily="50" charset="-128"/>
            </a:endParaRPr>
          </a:p>
        </p:txBody>
      </p:sp>
      <p:cxnSp>
        <p:nvCxnSpPr>
          <p:cNvPr id="143" name="直線矢印コネクタ 142"/>
          <p:cNvCxnSpPr/>
          <p:nvPr/>
        </p:nvCxnSpPr>
        <p:spPr>
          <a:xfrm flipV="1">
            <a:off x="6751022" y="4946754"/>
            <a:ext cx="0" cy="78877"/>
          </a:xfrm>
          <a:prstGeom prst="straightConnector1">
            <a:avLst/>
          </a:prstGeom>
          <a:ln w="28575" cap="rnd"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コネクタ 148"/>
          <p:cNvCxnSpPr/>
          <p:nvPr/>
        </p:nvCxnSpPr>
        <p:spPr>
          <a:xfrm flipV="1">
            <a:off x="7576159" y="4281488"/>
            <a:ext cx="289110" cy="579651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線コネクタ 150"/>
          <p:cNvCxnSpPr>
            <a:endCxn id="162" idx="1"/>
          </p:cNvCxnSpPr>
          <p:nvPr/>
        </p:nvCxnSpPr>
        <p:spPr>
          <a:xfrm flipV="1">
            <a:off x="7569016" y="3781903"/>
            <a:ext cx="306028" cy="1091141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テキスト ボックス 151"/>
          <p:cNvSpPr txBox="1"/>
          <p:nvPr/>
        </p:nvSpPr>
        <p:spPr>
          <a:xfrm>
            <a:off x="8927012" y="5264358"/>
            <a:ext cx="729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PSAP</a:t>
            </a:r>
            <a:endParaRPr kumimoji="1" lang="en-US" altLang="ja-JP" sz="1600" dirty="0" smtClean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 flipV="1">
            <a:off x="5790916" y="6483928"/>
            <a:ext cx="0" cy="381275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1"/>
          <p:cNvSpPr txBox="1"/>
          <p:nvPr/>
        </p:nvSpPr>
        <p:spPr>
          <a:xfrm>
            <a:off x="5949776" y="6381333"/>
            <a:ext cx="39581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IMS Emergency session request (with routing information)</a:t>
            </a:r>
          </a:p>
          <a:p>
            <a:r>
              <a:rPr lang="en-US" altLang="ja-JP" sz="11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IMS Emergency session request (without routing information)</a:t>
            </a:r>
            <a:endParaRPr kumimoji="1" lang="ja-JP" altLang="en-US" sz="11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61" name="直線矢印コネクタ 60"/>
          <p:cNvCxnSpPr/>
          <p:nvPr/>
        </p:nvCxnSpPr>
        <p:spPr>
          <a:xfrm rot="5400000" flipV="1">
            <a:off x="5790917" y="6307163"/>
            <a:ext cx="0" cy="38127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矢印コネクタ 57"/>
          <p:cNvCxnSpPr/>
          <p:nvPr/>
        </p:nvCxnSpPr>
        <p:spPr>
          <a:xfrm flipV="1">
            <a:off x="1249362" y="5267045"/>
            <a:ext cx="1" cy="487672"/>
          </a:xfrm>
          <a:prstGeom prst="straightConnector1">
            <a:avLst/>
          </a:prstGeom>
          <a:ln w="28575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/>
          <p:cNvCxnSpPr/>
          <p:nvPr/>
        </p:nvCxnSpPr>
        <p:spPr>
          <a:xfrm flipV="1">
            <a:off x="1249363" y="3301494"/>
            <a:ext cx="0" cy="61063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フリーフォーム 67"/>
          <p:cNvSpPr/>
          <p:nvPr/>
        </p:nvSpPr>
        <p:spPr bwMode="auto">
          <a:xfrm>
            <a:off x="1249363" y="3204532"/>
            <a:ext cx="808037" cy="524505"/>
          </a:xfrm>
          <a:custGeom>
            <a:avLst/>
            <a:gdLst>
              <a:gd name="connsiteX0" fmla="*/ 0 w 614363"/>
              <a:gd name="connsiteY0" fmla="*/ 97631 h 309562"/>
              <a:gd name="connsiteX1" fmla="*/ 0 w 614363"/>
              <a:gd name="connsiteY1" fmla="*/ 0 h 309562"/>
              <a:gd name="connsiteX2" fmla="*/ 614363 w 614363"/>
              <a:gd name="connsiteY2" fmla="*/ 0 h 309562"/>
              <a:gd name="connsiteX3" fmla="*/ 614363 w 614363"/>
              <a:gd name="connsiteY3" fmla="*/ 292893 h 309562"/>
              <a:gd name="connsiteX4" fmla="*/ 614363 w 614363"/>
              <a:gd name="connsiteY4" fmla="*/ 309562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363" h="309562">
                <a:moveTo>
                  <a:pt x="0" y="97631"/>
                </a:moveTo>
                <a:lnTo>
                  <a:pt x="0" y="0"/>
                </a:lnTo>
                <a:lnTo>
                  <a:pt x="614363" y="0"/>
                </a:lnTo>
                <a:lnTo>
                  <a:pt x="614363" y="292893"/>
                </a:lnTo>
                <a:lnTo>
                  <a:pt x="614363" y="309562"/>
                </a:lnTo>
              </a:path>
            </a:pathLst>
          </a:custGeom>
          <a:ln w="28575">
            <a:solidFill>
              <a:srgbClr val="00B050"/>
            </a:solidFill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ｺﾞｼｯｸE" pitchFamily="50" charset="-128"/>
              <a:ea typeface="HGPｺﾞｼｯｸE" pitchFamily="50" charset="-128"/>
              <a:cs typeface="ＭＳ Ｐゴシック" pitchFamily="50" charset="-128"/>
            </a:endParaRPr>
          </a:p>
        </p:txBody>
      </p:sp>
      <p:cxnSp>
        <p:nvCxnSpPr>
          <p:cNvPr id="73" name="直線矢印コネクタ 72"/>
          <p:cNvCxnSpPr/>
          <p:nvPr/>
        </p:nvCxnSpPr>
        <p:spPr>
          <a:xfrm flipV="1">
            <a:off x="1249362" y="3852287"/>
            <a:ext cx="0" cy="148628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ed Rectangle 71"/>
          <p:cNvSpPr/>
          <p:nvPr/>
        </p:nvSpPr>
        <p:spPr>
          <a:xfrm>
            <a:off x="384737" y="4132386"/>
            <a:ext cx="1831165" cy="612934"/>
          </a:xfrm>
          <a:prstGeom prst="roundRect">
            <a:avLst/>
          </a:pr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altLang="ja-JP" sz="1200" dirty="0" smtClean="0">
                <a:solidFill>
                  <a:schemeClr val="tx1"/>
                </a:solidFill>
                <a:ea typeface="HGPｺﾞｼｯｸE" pitchFamily="50" charset="-128"/>
              </a:rPr>
              <a:t>Routes the request </a:t>
            </a:r>
            <a:r>
              <a:rPr lang="en-US" altLang="ja-JP" sz="1200" dirty="0">
                <a:solidFill>
                  <a:schemeClr val="tx1"/>
                </a:solidFill>
                <a:ea typeface="HGPｺﾞｼｯｸE" pitchFamily="50" charset="-128"/>
              </a:rPr>
              <a:t>via </a:t>
            </a:r>
            <a:r>
              <a:rPr lang="en-US" altLang="ja-JP" sz="1200" dirty="0" smtClean="0">
                <a:solidFill>
                  <a:schemeClr val="tx1"/>
                </a:solidFill>
                <a:ea typeface="HGPｺﾞｼｯｸE" pitchFamily="50" charset="-128"/>
              </a:rPr>
              <a:t>IBCF to IP multimedia network/IMS network.</a:t>
            </a:r>
          </a:p>
        </p:txBody>
      </p:sp>
      <p:sp>
        <p:nvSpPr>
          <p:cNvPr id="81" name="フリーフォーム 109"/>
          <p:cNvSpPr/>
          <p:nvPr/>
        </p:nvSpPr>
        <p:spPr>
          <a:xfrm flipH="1" flipV="1">
            <a:off x="1804663" y="3965575"/>
            <a:ext cx="389262" cy="172164"/>
          </a:xfrm>
          <a:custGeom>
            <a:avLst/>
            <a:gdLst>
              <a:gd name="connsiteX0" fmla="*/ 183357 w 242888"/>
              <a:gd name="connsiteY0" fmla="*/ 0 h 330994"/>
              <a:gd name="connsiteX1" fmla="*/ 0 w 242888"/>
              <a:gd name="connsiteY1" fmla="*/ 330994 h 330994"/>
              <a:gd name="connsiteX2" fmla="*/ 242888 w 242888"/>
              <a:gd name="connsiteY2" fmla="*/ 2382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8" h="330994">
                <a:moveTo>
                  <a:pt x="183357" y="0"/>
                </a:moveTo>
                <a:lnTo>
                  <a:pt x="0" y="330994"/>
                </a:lnTo>
                <a:lnTo>
                  <a:pt x="242888" y="2382"/>
                </a:lnTo>
              </a:path>
            </a:pathLst>
          </a:custGeom>
          <a:solidFill>
            <a:srgbClr val="FFCCFF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7" name="直線コネクタ 86"/>
          <p:cNvCxnSpPr/>
          <p:nvPr/>
        </p:nvCxnSpPr>
        <p:spPr>
          <a:xfrm>
            <a:off x="3833813" y="4854575"/>
            <a:ext cx="1708150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3833813" y="5035550"/>
            <a:ext cx="1708150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コネクタ 90"/>
          <p:cNvCxnSpPr/>
          <p:nvPr/>
        </p:nvCxnSpPr>
        <p:spPr>
          <a:xfrm>
            <a:off x="5502275" y="4854575"/>
            <a:ext cx="1271588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コネクタ 93"/>
          <p:cNvCxnSpPr/>
          <p:nvPr/>
        </p:nvCxnSpPr>
        <p:spPr>
          <a:xfrm>
            <a:off x="5491962" y="5038725"/>
            <a:ext cx="1271588" cy="0"/>
          </a:xfrm>
          <a:prstGeom prst="line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/>
          <p:cNvCxnSpPr/>
          <p:nvPr/>
        </p:nvCxnSpPr>
        <p:spPr>
          <a:xfrm>
            <a:off x="6341268" y="4860132"/>
            <a:ext cx="1271588" cy="0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フリーフォーム 100"/>
          <p:cNvSpPr/>
          <p:nvPr/>
        </p:nvSpPr>
        <p:spPr bwMode="auto">
          <a:xfrm>
            <a:off x="6751147" y="4193081"/>
            <a:ext cx="821228" cy="648000"/>
          </a:xfrm>
          <a:custGeom>
            <a:avLst/>
            <a:gdLst>
              <a:gd name="connsiteX0" fmla="*/ 0 w 614363"/>
              <a:gd name="connsiteY0" fmla="*/ 97631 h 309562"/>
              <a:gd name="connsiteX1" fmla="*/ 0 w 614363"/>
              <a:gd name="connsiteY1" fmla="*/ 0 h 309562"/>
              <a:gd name="connsiteX2" fmla="*/ 614363 w 614363"/>
              <a:gd name="connsiteY2" fmla="*/ 0 h 309562"/>
              <a:gd name="connsiteX3" fmla="*/ 614363 w 614363"/>
              <a:gd name="connsiteY3" fmla="*/ 292893 h 309562"/>
              <a:gd name="connsiteX4" fmla="*/ 614363 w 614363"/>
              <a:gd name="connsiteY4" fmla="*/ 309562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363" h="309562">
                <a:moveTo>
                  <a:pt x="0" y="97631"/>
                </a:moveTo>
                <a:lnTo>
                  <a:pt x="0" y="0"/>
                </a:lnTo>
                <a:lnTo>
                  <a:pt x="614363" y="0"/>
                </a:lnTo>
                <a:lnTo>
                  <a:pt x="614363" y="292893"/>
                </a:lnTo>
                <a:lnTo>
                  <a:pt x="614363" y="309562"/>
                </a:lnTo>
              </a:path>
            </a:pathLst>
          </a:custGeom>
          <a:ln w="28575">
            <a:solidFill>
              <a:srgbClr val="0000FF"/>
            </a:solidFill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ｺﾞｼｯｸE" pitchFamily="50" charset="-128"/>
              <a:ea typeface="HGPｺﾞｼｯｸE" pitchFamily="50" charset="-128"/>
              <a:cs typeface="ＭＳ Ｐゴシック" pitchFamily="50" charset="-128"/>
            </a:endParaRPr>
          </a:p>
        </p:txBody>
      </p:sp>
      <p:sp>
        <p:nvSpPr>
          <p:cNvPr id="65" name="Rectangle 9"/>
          <p:cNvSpPr/>
          <p:nvPr/>
        </p:nvSpPr>
        <p:spPr>
          <a:xfrm>
            <a:off x="3013817" y="2918460"/>
            <a:ext cx="822960" cy="396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BGCF/</a:t>
            </a:r>
          </a:p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MGCF</a:t>
            </a:r>
          </a:p>
        </p:txBody>
      </p:sp>
    </p:spTree>
    <p:extLst>
      <p:ext uri="{BB962C8B-B14F-4D97-AF65-F5344CB8AC3E}">
        <p14:creationId xmlns:p14="http://schemas.microsoft.com/office/powerpoint/2010/main" val="150501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NTT">
  <a:themeElements>
    <a:clrScheme name="my thema">
      <a:dk1>
        <a:sysClr val="windowText" lastClr="000000"/>
      </a:dk1>
      <a:lt1>
        <a:sysClr val="window" lastClr="FFFFFF"/>
      </a:lt1>
      <a:dk2>
        <a:srgbClr val="000000"/>
      </a:dk2>
      <a:lt2>
        <a:srgbClr val="B4DCFA"/>
      </a:lt2>
      <a:accent1>
        <a:srgbClr val="0495EE"/>
      </a:accent1>
      <a:accent2>
        <a:srgbClr val="5ECCF3"/>
      </a:accent2>
      <a:accent3>
        <a:srgbClr val="A7EA52"/>
      </a:accent3>
      <a:accent4>
        <a:srgbClr val="5DCEAF"/>
      </a:accent4>
      <a:accent5>
        <a:srgbClr val="E257D7"/>
      </a:accent5>
      <a:accent6>
        <a:srgbClr val="FD2D41"/>
      </a:accent6>
      <a:hlink>
        <a:srgbClr val="56C7AA"/>
      </a:hlink>
      <a:folHlink>
        <a:srgbClr val="59A8D1"/>
      </a:folHlink>
    </a:clrScheme>
    <a:fontScheme name="1_標準デザイン">
      <a:majorFont>
        <a:latin typeface="HGPｺﾞｼｯｸE"/>
        <a:ea typeface="HGPｺﾞｼｯｸE"/>
        <a:cs typeface="ＭＳ Ｐゴシック"/>
      </a:majorFont>
      <a:minorFont>
        <a:latin typeface="HGPｺﾞｼｯｸE"/>
        <a:ea typeface="HGPｺﾞｼｯｸE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  <a:cs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  <a:cs typeface="ＭＳ Ｐゴシック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259</Words>
  <Application>Microsoft Office PowerPoint</Application>
  <PresentationFormat>ユーザー設定</PresentationFormat>
  <Paragraphs>51</Paragraphs>
  <Slides>3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1_NTT</vt:lpstr>
      <vt:lpstr>Discussion on interconnection of IMS emergency sessions over II-NNI</vt:lpstr>
      <vt:lpstr>1. Background</vt:lpstr>
      <vt:lpstr>2. Proposal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architecture for IMS emergency call</dc:title>
  <dc:creator>ogawa.muneaki</dc:creator>
  <cp:lastModifiedBy>kenjiro.arai</cp:lastModifiedBy>
  <cp:revision>64</cp:revision>
  <dcterms:created xsi:type="dcterms:W3CDTF">2013-10-01T00:23:05Z</dcterms:created>
  <dcterms:modified xsi:type="dcterms:W3CDTF">2016-11-07T07:54:18Z</dcterms:modified>
</cp:coreProperties>
</file>